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24"/>
  </p:notesMasterIdLst>
  <p:sldIdLst>
    <p:sldId id="260" r:id="rId5"/>
    <p:sldId id="261" r:id="rId6"/>
    <p:sldId id="268" r:id="rId7"/>
    <p:sldId id="270" r:id="rId8"/>
    <p:sldId id="276" r:id="rId9"/>
    <p:sldId id="263" r:id="rId10"/>
    <p:sldId id="274" r:id="rId11"/>
    <p:sldId id="275" r:id="rId12"/>
    <p:sldId id="269" r:id="rId13"/>
    <p:sldId id="262" r:id="rId14"/>
    <p:sldId id="277" r:id="rId15"/>
    <p:sldId id="278" r:id="rId16"/>
    <p:sldId id="266" r:id="rId17"/>
    <p:sldId id="279" r:id="rId18"/>
    <p:sldId id="280" r:id="rId19"/>
    <p:sldId id="271" r:id="rId20"/>
    <p:sldId id="272" r:id="rId21"/>
    <p:sldId id="273" r:id="rId22"/>
    <p:sldId id="281" r:id="rId23"/>
  </p:sldIdLst>
  <p:sldSz cx="18288000" cy="10287000"/>
  <p:notesSz cx="6858000" cy="9144000"/>
  <p:embeddedFontLst>
    <p:embeddedFont>
      <p:font typeface="Source Sans Pro" panose="020B0503030403020204" pitchFamily="34" charset="0"/>
      <p:regular r:id="rId25"/>
      <p:bold r:id="rId26"/>
      <p:italic r:id="rId27"/>
      <p:boldItalic r:id="rId2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52" autoAdjust="0"/>
    <p:restoredTop sz="94626" autoAdjust="0"/>
  </p:normalViewPr>
  <p:slideViewPr>
    <p:cSldViewPr>
      <p:cViewPr varScale="1">
        <p:scale>
          <a:sx n="70" d="100"/>
          <a:sy n="70" d="100"/>
        </p:scale>
        <p:origin x="74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2.fntdata"/><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1.fntdata"/><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font" Target="fonts/font4.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font" Target="fonts/font3.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37FA50-4058-E248-BB94-47558C3FD18A}" type="datetimeFigureOut">
              <a:rPr lang="en-US" smtClean="0"/>
              <a:t>5/21/24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51F154-F68E-414C-80E9-3EB9031A34CF}" type="slidenum">
              <a:rPr lang="en-US" smtClean="0"/>
              <a:t>‹#›</a:t>
            </a:fld>
            <a:endParaRPr lang="en-US"/>
          </a:p>
        </p:txBody>
      </p:sp>
    </p:spTree>
    <p:extLst>
      <p:ext uri="{BB962C8B-B14F-4D97-AF65-F5344CB8AC3E}">
        <p14:creationId xmlns:p14="http://schemas.microsoft.com/office/powerpoint/2010/main" val="2141261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NZ" sz="1800" b="0" i="0" u="none" strike="noStrike" dirty="0">
                <a:solidFill>
                  <a:srgbClr val="212121"/>
                </a:solidFill>
                <a:effectLst/>
                <a:latin typeface="Aptos" panose="020B0004020202020204" pitchFamily="34" charset="0"/>
              </a:rPr>
              <a:t>Werner, you talk often about taking camp beyond the gates – what do you mean when you say this?– a. talk about the many people, children &amp; youth who come to camp but have no where to return to.</a:t>
            </a:r>
          </a:p>
          <a:p>
            <a:pPr algn="l">
              <a:buFont typeface="+mj-lt"/>
              <a:buAutoNum type="arabicPeriod"/>
            </a:pPr>
            <a:r>
              <a:rPr lang="en-NZ" sz="1800" b="0" i="0" u="none" strike="noStrike" dirty="0">
                <a:solidFill>
                  <a:srgbClr val="212121"/>
                </a:solidFill>
                <a:effectLst/>
                <a:latin typeface="Aptos" panose="020B0004020202020204" pitchFamily="34" charset="0"/>
              </a:rPr>
              <a:t>How would you propose ways that Totara Springs would partner with church’s. </a:t>
            </a:r>
          </a:p>
          <a:p>
            <a:pPr algn="l">
              <a:buFont typeface="+mj-lt"/>
              <a:buAutoNum type="arabicPeriod"/>
            </a:pPr>
            <a:r>
              <a:rPr lang="en-NZ" sz="1800" b="0" i="0" u="none" strike="noStrike" dirty="0">
                <a:solidFill>
                  <a:srgbClr val="212121"/>
                </a:solidFill>
                <a:effectLst/>
                <a:latin typeface="Aptos" panose="020B0004020202020204" pitchFamily="34" charset="0"/>
              </a:rPr>
              <a:t>What do you want from church’s. </a:t>
            </a:r>
          </a:p>
          <a:p>
            <a:endParaRPr lang="en-US" dirty="0"/>
          </a:p>
        </p:txBody>
      </p:sp>
      <p:sp>
        <p:nvSpPr>
          <p:cNvPr id="4" name="Slide Number Placeholder 3"/>
          <p:cNvSpPr>
            <a:spLocks noGrp="1"/>
          </p:cNvSpPr>
          <p:nvPr>
            <p:ph type="sldNum" sz="quarter" idx="5"/>
          </p:nvPr>
        </p:nvSpPr>
        <p:spPr/>
        <p:txBody>
          <a:bodyPr/>
          <a:lstStyle/>
          <a:p>
            <a:fld id="{DB51F154-F68E-414C-80E9-3EB9031A34CF}" type="slidenum">
              <a:rPr lang="en-US" smtClean="0"/>
              <a:t>13</a:t>
            </a:fld>
            <a:endParaRPr lang="en-US"/>
          </a:p>
        </p:txBody>
      </p:sp>
    </p:spTree>
    <p:extLst>
      <p:ext uri="{BB962C8B-B14F-4D97-AF65-F5344CB8AC3E}">
        <p14:creationId xmlns:p14="http://schemas.microsoft.com/office/powerpoint/2010/main" val="44573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endParaRPr lang="en-NZ" sz="1800" b="0" i="0" u="none" strike="noStrike" dirty="0">
              <a:solidFill>
                <a:srgbClr val="212121"/>
              </a:solidFill>
              <a:effectLst/>
              <a:latin typeface="Aptos" panose="020B0004020202020204" pitchFamily="34" charset="0"/>
            </a:endParaRPr>
          </a:p>
          <a:p>
            <a:endParaRPr lang="en-US" dirty="0"/>
          </a:p>
        </p:txBody>
      </p:sp>
      <p:sp>
        <p:nvSpPr>
          <p:cNvPr id="4" name="Slide Number Placeholder 3"/>
          <p:cNvSpPr>
            <a:spLocks noGrp="1"/>
          </p:cNvSpPr>
          <p:nvPr>
            <p:ph type="sldNum" sz="quarter" idx="5"/>
          </p:nvPr>
        </p:nvSpPr>
        <p:spPr/>
        <p:txBody>
          <a:bodyPr/>
          <a:lstStyle/>
          <a:p>
            <a:fld id="{DB51F154-F68E-414C-80E9-3EB9031A34CF}" type="slidenum">
              <a:rPr lang="en-US" smtClean="0"/>
              <a:t>15</a:t>
            </a:fld>
            <a:endParaRPr lang="en-US"/>
          </a:p>
        </p:txBody>
      </p:sp>
    </p:spTree>
    <p:extLst>
      <p:ext uri="{BB962C8B-B14F-4D97-AF65-F5344CB8AC3E}">
        <p14:creationId xmlns:p14="http://schemas.microsoft.com/office/powerpoint/2010/main" val="3885444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5/21/24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5/21/24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5/21/24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5/21/24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5/21/24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ephen-stone-1.rocketspark.co.nz/community-events/"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cccnz.nz/funding-support/"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mailto:richarddavis@cccnz.nz"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3505200" y="1489440"/>
            <a:ext cx="9906000" cy="1981200"/>
          </a:xfrm>
        </p:spPr>
        <p:txBody>
          <a:bodyPr>
            <a:noAutofit/>
          </a:bodyPr>
          <a:lstStyle/>
          <a:p>
            <a:r>
              <a:rPr lang="en-US" sz="5400" b="1" dirty="0">
                <a:latin typeface="+mn-lt"/>
              </a:rPr>
              <a:t>Partnering for Community Outreach</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3733800" y="4610100"/>
            <a:ext cx="10820400" cy="1447799"/>
          </a:xfrm>
        </p:spPr>
        <p:txBody>
          <a:bodyPr>
            <a:noAutofit/>
          </a:bodyPr>
          <a:lstStyle/>
          <a:p>
            <a:pPr marL="0" indent="0" algn="ctr">
              <a:buNone/>
            </a:pPr>
            <a:r>
              <a:rPr lang="en-US" sz="4400" b="1" dirty="0"/>
              <a:t>Richard Davis,  CCCNZ Camping Enabler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sz="4000" b="1" u="sng" dirty="0">
                <a:latin typeface="+mn-lt"/>
              </a:rPr>
              <a:t>Christian Camping within the Movement</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4267200" y="2880518"/>
            <a:ext cx="8229600" cy="4525963"/>
          </a:xfrm>
        </p:spPr>
        <p:txBody>
          <a:bodyPr>
            <a:normAutofit/>
          </a:bodyPr>
          <a:lstStyle/>
          <a:p>
            <a:pPr marL="0" indent="0" algn="ctr">
              <a:buNone/>
            </a:pPr>
            <a:r>
              <a:rPr lang="en-US" sz="4400" b="1" dirty="0">
                <a:latin typeface="Times New Roman" panose="02020603050405020304" pitchFamily="18" charset="0"/>
                <a:cs typeface="Times New Roman" panose="02020603050405020304" pitchFamily="18" charset="0"/>
              </a:rPr>
              <a:t>The past </a:t>
            </a:r>
          </a:p>
          <a:p>
            <a:pPr marL="0" indent="0" algn="ctr">
              <a:buNone/>
            </a:pPr>
            <a:r>
              <a:rPr lang="en-US" sz="4400" b="1" dirty="0">
                <a:latin typeface="Times New Roman" panose="02020603050405020304" pitchFamily="18" charset="0"/>
                <a:cs typeface="Times New Roman" panose="02020603050405020304" pitchFamily="18" charset="0"/>
              </a:rPr>
              <a:t>The current </a:t>
            </a:r>
          </a:p>
          <a:p>
            <a:pPr marL="0" indent="0" algn="ctr">
              <a:buNone/>
            </a:pPr>
            <a:r>
              <a:rPr lang="en-US" sz="4400" b="1" dirty="0">
                <a:latin typeface="Times New Roman" panose="02020603050405020304" pitchFamily="18" charset="0"/>
                <a:cs typeface="Times New Roman" panose="02020603050405020304" pitchFamily="18" charset="0"/>
              </a:rPr>
              <a:t>The future - Church Centric Camping</a:t>
            </a:r>
          </a:p>
          <a:p>
            <a:endParaRPr lang="en-US" sz="4000" b="1"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875038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sz="4000" b="1" u="sng" dirty="0">
                <a:latin typeface="+mn-lt"/>
              </a:rPr>
              <a:t>Christian Camping – The Past</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1447800" y="1943100"/>
            <a:ext cx="14630400" cy="7467600"/>
          </a:xfrm>
        </p:spPr>
        <p:txBody>
          <a:bodyPr>
            <a:normAutofit/>
          </a:bodyPr>
          <a:lstStyle/>
          <a:p>
            <a:pPr lvl="0"/>
            <a:r>
              <a:rPr lang="en-US" sz="4000" dirty="0">
                <a:latin typeface="Source Sans Pro" panose="020B0503030403020204" pitchFamily="34" charset="0"/>
                <a:ea typeface="Source Sans Pro" panose="020B0503030403020204" pitchFamily="34" charset="0"/>
              </a:rPr>
              <a:t>Most if not all Christian Camps were founded from within the church. </a:t>
            </a:r>
          </a:p>
          <a:p>
            <a:pPr lvl="0"/>
            <a:r>
              <a:rPr lang="en-US" sz="4000" dirty="0">
                <a:latin typeface="Source Sans Pro" panose="020B0503030403020204" pitchFamily="34" charset="0"/>
                <a:ea typeface="Source Sans Pro" panose="020B0503030403020204" pitchFamily="34" charset="0"/>
              </a:rPr>
              <a:t>The were all established for a common purpose – to serve the church and their vision – often with a focus on youth</a:t>
            </a:r>
          </a:p>
          <a:p>
            <a:pPr lvl="0"/>
            <a:r>
              <a:rPr lang="en-US" sz="4000" dirty="0">
                <a:latin typeface="Source Sans Pro" panose="020B0503030403020204" pitchFamily="34" charset="0"/>
                <a:ea typeface="Source Sans Pro" panose="020B0503030403020204" pitchFamily="34" charset="0"/>
              </a:rPr>
              <a:t>Most were backed and supported all year round by the local church and supported as an extension of the church</a:t>
            </a:r>
          </a:p>
          <a:p>
            <a:pPr lvl="0"/>
            <a:r>
              <a:rPr lang="en-US" sz="4000" dirty="0">
                <a:latin typeface="Source Sans Pro" panose="020B0503030403020204" pitchFamily="34" charset="0"/>
                <a:ea typeface="Source Sans Pro" panose="020B0503030403020204" pitchFamily="34" charset="0"/>
              </a:rPr>
              <a:t>Trust Boards were made up individuals representing the church</a:t>
            </a:r>
          </a:p>
          <a:p>
            <a:pPr lvl="0"/>
            <a:r>
              <a:rPr lang="en-US" sz="4000" dirty="0">
                <a:latin typeface="Source Sans Pro" panose="020B0503030403020204" pitchFamily="34" charset="0"/>
                <a:ea typeface="Source Sans Pro" panose="020B0503030403020204" pitchFamily="34" charset="0"/>
              </a:rPr>
              <a:t>Many of todays Christian leaders were discipled through a church/ camp relationship</a:t>
            </a:r>
          </a:p>
          <a:p>
            <a:endParaRPr lang="en-US" sz="4000" b="1"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534677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sz="4000" b="1" u="sng" dirty="0">
                <a:latin typeface="+mn-lt"/>
              </a:rPr>
              <a:t>Christian Camping – The Current</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1447800" y="1943100"/>
            <a:ext cx="14630400" cy="7467600"/>
          </a:xfrm>
        </p:spPr>
        <p:txBody>
          <a:bodyPr>
            <a:normAutofit/>
          </a:bodyPr>
          <a:lstStyle/>
          <a:p>
            <a:pPr lvl="0"/>
            <a:r>
              <a:rPr lang="en-US" sz="4000" dirty="0">
                <a:latin typeface="Source Sans Pro" panose="020B0503030403020204" pitchFamily="34" charset="0"/>
                <a:ea typeface="Source Sans Pro" panose="020B0503030403020204" pitchFamily="34" charset="0"/>
              </a:rPr>
              <a:t>Churches in the movement are not partnering closely with a local camp</a:t>
            </a:r>
          </a:p>
          <a:p>
            <a:pPr lvl="0"/>
            <a:r>
              <a:rPr lang="en-US" sz="4000" dirty="0">
                <a:latin typeface="Source Sans Pro" panose="020B0503030403020204" pitchFamily="34" charset="0"/>
                <a:ea typeface="Source Sans Pro" panose="020B0503030403020204" pitchFamily="34" charset="0"/>
              </a:rPr>
              <a:t>Most camps do not seek to serve the church</a:t>
            </a:r>
          </a:p>
          <a:p>
            <a:pPr lvl="0"/>
            <a:r>
              <a:rPr lang="en-US" sz="4000" dirty="0">
                <a:latin typeface="Source Sans Pro" panose="020B0503030403020204" pitchFamily="34" charset="0"/>
                <a:ea typeface="Source Sans Pro" panose="020B0503030403020204" pitchFamily="34" charset="0"/>
              </a:rPr>
              <a:t>Church eldership is often not assisting in the governance of Christian camps</a:t>
            </a:r>
          </a:p>
          <a:p>
            <a:pPr lvl="0"/>
            <a:r>
              <a:rPr lang="en-US" sz="4000" dirty="0">
                <a:latin typeface="Source Sans Pro" panose="020B0503030403020204" pitchFamily="34" charset="0"/>
                <a:ea typeface="Source Sans Pro" panose="020B0503030403020204" pitchFamily="34" charset="0"/>
              </a:rPr>
              <a:t>Camps have little ability to commit to true discipleship </a:t>
            </a:r>
          </a:p>
          <a:p>
            <a:pPr lvl="0"/>
            <a:r>
              <a:rPr lang="en-US" sz="4000" dirty="0">
                <a:latin typeface="Source Sans Pro" panose="020B0503030403020204" pitchFamily="34" charset="0"/>
                <a:ea typeface="Source Sans Pro" panose="020B0503030403020204" pitchFamily="34" charset="0"/>
              </a:rPr>
              <a:t>Christian Camping is not providing the future church leaders that it once did</a:t>
            </a:r>
          </a:p>
          <a:p>
            <a:pPr lvl="0"/>
            <a:r>
              <a:rPr lang="en-US" sz="4000" dirty="0">
                <a:latin typeface="Source Sans Pro" panose="020B0503030403020204" pitchFamily="34" charset="0"/>
                <a:ea typeface="Source Sans Pro" panose="020B0503030403020204" pitchFamily="34" charset="0"/>
              </a:rPr>
              <a:t>Christian camping has become camp centric and reactive</a:t>
            </a:r>
          </a:p>
          <a:p>
            <a:endParaRPr lang="en-US" sz="4000" b="1"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687677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3"/>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sz="4400" b="1" dirty="0">
                <a:latin typeface="Source Sans Pro" panose="020B0503030403020204" pitchFamily="34" charset="0"/>
                <a:ea typeface="Source Sans Pro" panose="020B0503030403020204" pitchFamily="34" charset="0"/>
              </a:rPr>
              <a:t>Mission Drift (P Greer/C Horst)</a:t>
            </a:r>
            <a:endParaRPr lang="en-US" b="1" u="sng" dirty="0">
              <a:latin typeface="+mn-lt"/>
            </a:endParaRP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2514600" y="1943100"/>
            <a:ext cx="11887200" cy="6553200"/>
          </a:xfrm>
        </p:spPr>
        <p:txBody>
          <a:bodyPr>
            <a:normAutofit/>
          </a:bodyPr>
          <a:lstStyle/>
          <a:p>
            <a:pPr marL="0" indent="0" algn="ctr">
              <a:buNone/>
            </a:pPr>
            <a:r>
              <a:rPr lang="en-US" sz="4400" i="1" dirty="0">
                <a:latin typeface="Source Sans Pro" panose="020B0503030403020204" pitchFamily="34" charset="0"/>
                <a:ea typeface="Source Sans Pro" panose="020B0503030403020204" pitchFamily="34" charset="0"/>
              </a:rPr>
              <a:t>“Without careful attention, faith-based organizations </a:t>
            </a:r>
            <a:r>
              <a:rPr lang="en-US" sz="4400" dirty="0">
                <a:latin typeface="Source Sans Pro" panose="020B0503030403020204" pitchFamily="34" charset="0"/>
                <a:ea typeface="Source Sans Pro" panose="020B0503030403020204" pitchFamily="34" charset="0"/>
              </a:rPr>
              <a:t>(including camps)</a:t>
            </a:r>
            <a:r>
              <a:rPr lang="en-US" sz="4400" i="1" dirty="0">
                <a:latin typeface="Source Sans Pro" panose="020B0503030403020204" pitchFamily="34" charset="0"/>
                <a:ea typeface="Source Sans Pro" panose="020B0503030403020204" pitchFamily="34" charset="0"/>
              </a:rPr>
              <a:t> will drift from their founding mission.</a:t>
            </a:r>
          </a:p>
          <a:p>
            <a:pPr marL="0" indent="0" algn="ctr">
              <a:buNone/>
            </a:pPr>
            <a:endParaRPr lang="en-US" sz="4400" i="1" dirty="0">
              <a:latin typeface="Source Sans Pro" panose="020B0503030403020204" pitchFamily="34" charset="0"/>
              <a:ea typeface="Source Sans Pro" panose="020B0503030403020204" pitchFamily="34" charset="0"/>
            </a:endParaRPr>
          </a:p>
          <a:p>
            <a:pPr marL="0" indent="0" algn="ctr">
              <a:buNone/>
            </a:pPr>
            <a:r>
              <a:rPr lang="en-US" sz="4400" i="1" dirty="0">
                <a:latin typeface="Source Sans Pro" panose="020B0503030403020204" pitchFamily="34" charset="0"/>
                <a:ea typeface="Source Sans Pro" panose="020B0503030403020204" pitchFamily="34" charset="0"/>
              </a:rPr>
              <a:t>Slowly, silently, and with little fanfare, organizations routinely drift from their original purpose, and most will never return to their original intent. It has happened repeatedly throughout history”</a:t>
            </a:r>
          </a:p>
          <a:p>
            <a:pPr marL="0" indent="0" algn="ctr">
              <a:buNone/>
            </a:pPr>
            <a:endParaRPr lang="en-US" sz="4400" i="1" dirty="0">
              <a:latin typeface="Source Sans Pro" panose="020B0503030403020204" pitchFamily="34" charset="0"/>
              <a:ea typeface="Source Sans Pro" panose="020B0503030403020204" pitchFamily="34" charset="0"/>
            </a:endParaRPr>
          </a:p>
          <a:p>
            <a:pPr marL="0" indent="0">
              <a:buNone/>
            </a:pPr>
            <a:endParaRPr lang="en-US"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1062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sz="4000" b="1" u="sng" dirty="0">
                <a:latin typeface="+mn-lt"/>
              </a:rPr>
              <a:t>The Future – Church Centric Camping</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1447800" y="1943100"/>
            <a:ext cx="14630400" cy="7467600"/>
          </a:xfrm>
        </p:spPr>
        <p:txBody>
          <a:bodyPr>
            <a:normAutofit fontScale="92500" lnSpcReduction="10000"/>
          </a:bodyPr>
          <a:lstStyle/>
          <a:p>
            <a:pPr lvl="0"/>
            <a:r>
              <a:rPr lang="en-US" sz="4000" dirty="0"/>
              <a:t>Extension of the ministry of the local church and seeks to place the church vision at the </a:t>
            </a:r>
            <a:r>
              <a:rPr lang="en-US" sz="4000" dirty="0" err="1"/>
              <a:t>centre</a:t>
            </a:r>
            <a:r>
              <a:rPr lang="en-US" sz="4000" dirty="0"/>
              <a:t> of the camping mission</a:t>
            </a:r>
          </a:p>
          <a:p>
            <a:pPr lvl="0"/>
            <a:r>
              <a:rPr lang="en-US" sz="4000" dirty="0"/>
              <a:t>Church leadership invest and support (feed &amp; care)</a:t>
            </a:r>
          </a:p>
          <a:p>
            <a:pPr lvl="0"/>
            <a:r>
              <a:rPr lang="en-US" sz="4000" dirty="0"/>
              <a:t>The church vision is clearly articulated. Camps serve and support the local church vision or regional vision to use the campsite to reach and disciple the lost</a:t>
            </a:r>
          </a:p>
          <a:p>
            <a:pPr lvl="0"/>
            <a:r>
              <a:rPr lang="en-US" sz="4000" dirty="0"/>
              <a:t>It would allow camps to be proactively working with the local church</a:t>
            </a:r>
          </a:p>
          <a:p>
            <a:pPr lvl="0"/>
            <a:r>
              <a:rPr lang="en-US" sz="4000" dirty="0"/>
              <a:t>Leadership development through church is integrated with leadership development of the camp</a:t>
            </a:r>
          </a:p>
          <a:p>
            <a:pPr lvl="0"/>
            <a:r>
              <a:rPr lang="en-US" sz="4000" dirty="0"/>
              <a:t>Church work with the camp to see young people discipled for service in their local church</a:t>
            </a:r>
          </a:p>
          <a:p>
            <a:pPr lvl="0"/>
            <a:r>
              <a:rPr lang="en-US" sz="4000" dirty="0"/>
              <a:t>The body of Christ is working together on Christ’s mission</a:t>
            </a:r>
          </a:p>
          <a:p>
            <a:endParaRPr lang="en-US" sz="4000" b="1"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332901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3"/>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b="1" u="sng" dirty="0">
                <a:latin typeface="+mn-lt"/>
              </a:rPr>
              <a:t>Stories of encouragement</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3124200" y="2095500"/>
            <a:ext cx="11125200" cy="6400800"/>
          </a:xfrm>
        </p:spPr>
        <p:txBody>
          <a:bodyPr>
            <a:normAutofit/>
          </a:bodyPr>
          <a:lstStyle/>
          <a:p>
            <a:pPr marL="0" indent="0">
              <a:buNone/>
            </a:pPr>
            <a:r>
              <a:rPr lang="en-US" sz="4400" b="1" dirty="0" err="1">
                <a:latin typeface="Times New Roman" panose="02020603050405020304" pitchFamily="18" charset="0"/>
                <a:cs typeface="Times New Roman" panose="02020603050405020304" pitchFamily="18" charset="0"/>
              </a:rPr>
              <a:t>Onekawa</a:t>
            </a:r>
            <a:r>
              <a:rPr lang="en-US" sz="4400" b="1" dirty="0">
                <a:latin typeface="Times New Roman" panose="02020603050405020304" pitchFamily="18" charset="0"/>
                <a:cs typeface="Times New Roman" panose="02020603050405020304" pitchFamily="18" charset="0"/>
              </a:rPr>
              <a:t> Bible Church - see a need and trust God</a:t>
            </a:r>
          </a:p>
          <a:p>
            <a:pPr marL="0" indent="0">
              <a:buNone/>
            </a:pPr>
            <a:endParaRPr lang="en-US" sz="4400" b="1" dirty="0">
              <a:latin typeface="Times New Roman" panose="02020603050405020304" pitchFamily="18" charset="0"/>
              <a:cs typeface="Times New Roman" panose="02020603050405020304" pitchFamily="18" charset="0"/>
            </a:endParaRPr>
          </a:p>
          <a:p>
            <a:pPr marL="0" indent="0">
              <a:buNone/>
            </a:pPr>
            <a:r>
              <a:rPr lang="en-US" sz="4400" b="1" dirty="0" err="1">
                <a:latin typeface="Times New Roman" panose="02020603050405020304" pitchFamily="18" charset="0"/>
                <a:cs typeface="Times New Roman" panose="02020603050405020304" pitchFamily="18" charset="0"/>
              </a:rPr>
              <a:t>Manawaru</a:t>
            </a:r>
            <a:r>
              <a:rPr lang="en-US" sz="4400" b="1" dirty="0">
                <a:latin typeface="Times New Roman" panose="02020603050405020304" pitchFamily="18" charset="0"/>
                <a:cs typeface="Times New Roman" panose="02020603050405020304" pitchFamily="18" charset="0"/>
              </a:rPr>
              <a:t> Bible Church – partnering with vision</a:t>
            </a:r>
          </a:p>
          <a:p>
            <a:pPr marL="0" indent="0">
              <a:buNone/>
            </a:pPr>
            <a:endParaRPr lang="en-US" sz="4400" b="1" dirty="0">
              <a:latin typeface="Times New Roman" panose="02020603050405020304" pitchFamily="18" charset="0"/>
              <a:cs typeface="Times New Roman" panose="02020603050405020304" pitchFamily="18" charset="0"/>
            </a:endParaRPr>
          </a:p>
          <a:p>
            <a:pPr marL="0" indent="0">
              <a:buNone/>
            </a:pPr>
            <a:r>
              <a:rPr lang="en-US" sz="4400" b="1" dirty="0">
                <a:latin typeface="Times New Roman" panose="02020603050405020304" pitchFamily="18" charset="0"/>
                <a:cs typeface="Times New Roman" panose="02020603050405020304" pitchFamily="18" charset="0"/>
              </a:rPr>
              <a:t>Totara Springs Christian Centre – serve and support the Church</a:t>
            </a:r>
          </a:p>
          <a:p>
            <a:pPr marL="0" indent="0">
              <a:buNone/>
            </a:pPr>
            <a:endParaRPr lang="en-US"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8375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b="1" u="sng" dirty="0">
                <a:latin typeface="+mn-lt"/>
              </a:rPr>
              <a:t>Christian Camping – here to support you</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4267200" y="2880518"/>
            <a:ext cx="8229600" cy="4525963"/>
          </a:xfrm>
        </p:spPr>
        <p:txBody>
          <a:bodyPr>
            <a:normAutofit/>
          </a:bodyPr>
          <a:lstStyle/>
          <a:p>
            <a:pPr marL="0" indent="0">
              <a:buNone/>
            </a:pPr>
            <a:r>
              <a:rPr lang="en-US" sz="4400" dirty="0">
                <a:hlinkClick r:id="rId3"/>
              </a:rPr>
              <a:t>https://stephen-stone-1.rocketspark.co.nz/community-events/</a:t>
            </a:r>
            <a:endParaRPr lang="en-US" sz="4400" dirty="0"/>
          </a:p>
        </p:txBody>
      </p:sp>
    </p:spTree>
    <p:extLst>
      <p:ext uri="{BB962C8B-B14F-4D97-AF65-F5344CB8AC3E}">
        <p14:creationId xmlns:p14="http://schemas.microsoft.com/office/powerpoint/2010/main" val="2601090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b="1" dirty="0">
                <a:latin typeface="+mn-lt"/>
              </a:rPr>
              <a:t>Why Camps can support your Community Visions</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4267200" y="2880518"/>
            <a:ext cx="8229600" cy="4525963"/>
          </a:xfrm>
        </p:spPr>
        <p:txBody>
          <a:bodyPr>
            <a:noAutofit/>
          </a:bodyPr>
          <a:lstStyle/>
          <a:p>
            <a:r>
              <a:rPr lang="en-US" sz="4000" b="1" dirty="0">
                <a:latin typeface="Times New Roman" panose="02020603050405020304" pitchFamily="18" charset="0"/>
                <a:cs typeface="Times New Roman" panose="02020603050405020304" pitchFamily="18" charset="0"/>
              </a:rPr>
              <a:t>Camps reach unchurches families in your community already</a:t>
            </a:r>
          </a:p>
          <a:p>
            <a:r>
              <a:rPr lang="en-US" sz="4000" b="1" dirty="0">
                <a:latin typeface="Times New Roman" panose="02020603050405020304" pitchFamily="18" charset="0"/>
                <a:cs typeface="Times New Roman" panose="02020603050405020304" pitchFamily="18" charset="0"/>
              </a:rPr>
              <a:t>Christian Camps develop young leaders – we need them to be the next church leaders</a:t>
            </a:r>
          </a:p>
          <a:p>
            <a:r>
              <a:rPr lang="en-US" sz="4000" b="1" dirty="0">
                <a:latin typeface="Times New Roman" panose="02020603050405020304" pitchFamily="18" charset="0"/>
                <a:cs typeface="Times New Roman" panose="02020603050405020304" pitchFamily="18" charset="0"/>
              </a:rPr>
              <a:t>Camps are great places to learn to volunteer</a:t>
            </a:r>
          </a:p>
          <a:p>
            <a:r>
              <a:rPr lang="en-US" sz="4000" b="1" dirty="0">
                <a:latin typeface="Times New Roman" panose="02020603050405020304" pitchFamily="18" charset="0"/>
                <a:cs typeface="Times New Roman" panose="02020603050405020304" pitchFamily="18" charset="0"/>
              </a:rPr>
              <a:t>Camps have to stay relevant</a:t>
            </a:r>
          </a:p>
          <a:p>
            <a:r>
              <a:rPr lang="en-US" sz="4000" b="1" dirty="0">
                <a:latin typeface="Times New Roman" panose="02020603050405020304" pitchFamily="18" charset="0"/>
                <a:cs typeface="Times New Roman" panose="02020603050405020304" pitchFamily="18" charset="0"/>
              </a:rPr>
              <a:t>Camp are so much fun</a:t>
            </a:r>
          </a:p>
        </p:txBody>
      </p:sp>
    </p:spTree>
    <p:extLst>
      <p:ext uri="{BB962C8B-B14F-4D97-AF65-F5344CB8AC3E}">
        <p14:creationId xmlns:p14="http://schemas.microsoft.com/office/powerpoint/2010/main" val="4014482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b="1" u="sng" dirty="0">
                <a:latin typeface="+mn-lt"/>
              </a:rPr>
              <a:t>Closing Notes</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990600" y="1714500"/>
            <a:ext cx="14020800" cy="6473459"/>
          </a:xfrm>
        </p:spPr>
        <p:txBody>
          <a:bodyPr>
            <a:noAutofit/>
          </a:bodyPr>
          <a:lstStyle/>
          <a:p>
            <a:pPr marL="0" indent="0">
              <a:buNone/>
            </a:pPr>
            <a:r>
              <a:rPr lang="en-US" sz="4000" b="1" dirty="0">
                <a:latin typeface="Times New Roman" panose="02020603050405020304" pitchFamily="18" charset="0"/>
                <a:cs typeface="Times New Roman" panose="02020603050405020304" pitchFamily="18" charset="0"/>
              </a:rPr>
              <a:t>Our movement of Churches – share what you do, struggles, how to start</a:t>
            </a:r>
          </a:p>
          <a:p>
            <a:pPr marL="0" indent="0">
              <a:buNone/>
            </a:pPr>
            <a:r>
              <a:rPr lang="en-US" sz="4000" b="1" dirty="0">
                <a:latin typeface="Times New Roman" panose="02020603050405020304" pitchFamily="18" charset="0"/>
                <a:cs typeface="Times New Roman" panose="02020603050405020304" pitchFamily="18" charset="0"/>
              </a:rPr>
              <a:t>Our movement of camps – exist to serve you</a:t>
            </a:r>
          </a:p>
          <a:p>
            <a:pPr marL="0" indent="0">
              <a:buNone/>
            </a:pPr>
            <a:r>
              <a:rPr lang="en-US" sz="4000" b="1" dirty="0">
                <a:latin typeface="Times New Roman" panose="02020603050405020304" pitchFamily="18" charset="0"/>
                <a:cs typeface="Times New Roman" panose="02020603050405020304" pitchFamily="18" charset="0"/>
              </a:rPr>
              <a:t>Working together in partnership for community outreach for the sake of the Gospel </a:t>
            </a:r>
          </a:p>
          <a:p>
            <a:pPr marL="0" indent="0">
              <a:buNone/>
            </a:pPr>
            <a:r>
              <a:rPr lang="en-US" sz="4000" b="1" dirty="0">
                <a:latin typeface="Times New Roman" panose="02020603050405020304" pitchFamily="18" charset="0"/>
                <a:cs typeface="Times New Roman" panose="02020603050405020304" pitchFamily="18" charset="0"/>
              </a:rPr>
              <a:t>We can help fund! </a:t>
            </a:r>
            <a:r>
              <a:rPr lang="en-US" sz="4000" b="1" u="sng" dirty="0">
                <a:latin typeface="Times New Roman" panose="02020603050405020304" pitchFamily="18" charset="0"/>
                <a:cs typeface="Times New Roman" panose="02020603050405020304" pitchFamily="18" charset="0"/>
                <a:hlinkClick r:id="rId3"/>
              </a:rPr>
              <a:t>https://</a:t>
            </a:r>
            <a:r>
              <a:rPr lang="en-US" sz="4000" b="1" u="sng" dirty="0" err="1">
                <a:latin typeface="Times New Roman" panose="02020603050405020304" pitchFamily="18" charset="0"/>
                <a:cs typeface="Times New Roman" panose="02020603050405020304" pitchFamily="18" charset="0"/>
                <a:hlinkClick r:id="rId3"/>
              </a:rPr>
              <a:t>www.cccnz.nz</a:t>
            </a:r>
            <a:r>
              <a:rPr lang="en-US" sz="4000" b="1" u="sng" dirty="0">
                <a:latin typeface="Times New Roman" panose="02020603050405020304" pitchFamily="18" charset="0"/>
                <a:cs typeface="Times New Roman" panose="02020603050405020304" pitchFamily="18" charset="0"/>
                <a:hlinkClick r:id="rId3"/>
              </a:rPr>
              <a:t>/funding-support/</a:t>
            </a:r>
            <a:endParaRPr lang="en-US" sz="4000" b="1" u="sng" dirty="0">
              <a:latin typeface="Times New Roman" panose="02020603050405020304" pitchFamily="18" charset="0"/>
              <a:cs typeface="Times New Roman" panose="02020603050405020304" pitchFamily="18" charset="0"/>
            </a:endParaRPr>
          </a:p>
          <a:p>
            <a:pPr marL="0" indent="0">
              <a:buNone/>
            </a:pPr>
            <a:endParaRPr lang="en-US" sz="4000" b="1" dirty="0">
              <a:latin typeface="Times New Roman" panose="02020603050405020304" pitchFamily="18" charset="0"/>
              <a:cs typeface="Times New Roman" panose="02020603050405020304" pitchFamily="18" charset="0"/>
            </a:endParaRPr>
          </a:p>
          <a:p>
            <a:pPr marL="0" indent="0">
              <a:buNone/>
            </a:pPr>
            <a:r>
              <a:rPr lang="en-US" sz="4000" b="1" dirty="0">
                <a:latin typeface="Times New Roman" panose="02020603050405020304" pitchFamily="18" charset="0"/>
                <a:cs typeface="Times New Roman" panose="02020603050405020304" pitchFamily="18" charset="0"/>
              </a:rPr>
              <a:t>Love to talk with you - Email </a:t>
            </a:r>
            <a:r>
              <a:rPr lang="en-US" sz="4000" b="1" dirty="0">
                <a:latin typeface="Times New Roman" panose="02020603050405020304" pitchFamily="18" charset="0"/>
                <a:cs typeface="Times New Roman" panose="02020603050405020304" pitchFamily="18" charset="0"/>
                <a:hlinkClick r:id="rId4"/>
              </a:rPr>
              <a:t>richarddavis@cccnz.nz</a:t>
            </a:r>
            <a:endParaRPr lang="en-US" sz="4000" b="1" dirty="0">
              <a:latin typeface="Times New Roman" panose="02020603050405020304" pitchFamily="18" charset="0"/>
              <a:cs typeface="Times New Roman" panose="02020603050405020304" pitchFamily="18" charset="0"/>
            </a:endParaRPr>
          </a:p>
          <a:p>
            <a:pPr marL="0" indent="0">
              <a:buNone/>
            </a:pPr>
            <a:endParaRPr lang="en-US" sz="4000" b="1" dirty="0">
              <a:latin typeface="Times New Roman" panose="02020603050405020304" pitchFamily="18" charset="0"/>
              <a:cs typeface="Times New Roman" panose="02020603050405020304" pitchFamily="18" charset="0"/>
            </a:endParaRPr>
          </a:p>
          <a:p>
            <a:pPr marL="0" indent="0">
              <a:buNone/>
            </a:pPr>
            <a:r>
              <a:rPr lang="en-US" sz="4000" b="1" dirty="0">
                <a:latin typeface="Times New Roman" panose="02020603050405020304" pitchFamily="18" charset="0"/>
                <a:cs typeface="Times New Roman" panose="02020603050405020304" pitchFamily="18" charset="0"/>
              </a:rPr>
              <a:t>INVITE: FREE BREAKFAST</a:t>
            </a:r>
          </a:p>
          <a:p>
            <a:pPr marL="0" indent="0">
              <a:buNone/>
            </a:pPr>
            <a:endParaRPr lang="en-US" sz="4000" dirty="0"/>
          </a:p>
        </p:txBody>
      </p:sp>
    </p:spTree>
    <p:extLst>
      <p:ext uri="{BB962C8B-B14F-4D97-AF65-F5344CB8AC3E}">
        <p14:creationId xmlns:p14="http://schemas.microsoft.com/office/powerpoint/2010/main" val="42890086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b="1" u="sng" dirty="0">
                <a:latin typeface="+mn-lt"/>
              </a:rPr>
              <a:t>You are invited to a free breakfast</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990600" y="1714500"/>
            <a:ext cx="14020800" cy="6473459"/>
          </a:xfrm>
        </p:spPr>
        <p:txBody>
          <a:bodyPr>
            <a:noAutofit/>
          </a:bodyPr>
          <a:lstStyle/>
          <a:p>
            <a:pPr marL="0" indent="0" algn="ctr">
              <a:buNone/>
            </a:pPr>
            <a:r>
              <a:rPr lang="en-US" sz="4000" u="sng" dirty="0">
                <a:solidFill>
                  <a:srgbClr val="FF0000"/>
                </a:solidFill>
              </a:rPr>
              <a:t>When</a:t>
            </a:r>
            <a:r>
              <a:rPr lang="en-US" sz="4000" dirty="0"/>
              <a:t>: </a:t>
            </a:r>
            <a:r>
              <a:rPr lang="en-US" sz="4000" b="1" dirty="0"/>
              <a:t>Thursday 27 June 2024</a:t>
            </a:r>
          </a:p>
          <a:p>
            <a:pPr marL="0" indent="0" algn="ctr">
              <a:buNone/>
            </a:pPr>
            <a:endParaRPr lang="en-US" sz="4000" dirty="0"/>
          </a:p>
          <a:p>
            <a:pPr marL="0" indent="0" algn="ctr">
              <a:buNone/>
            </a:pPr>
            <a:r>
              <a:rPr lang="en-US" sz="4000" u="sng" dirty="0">
                <a:solidFill>
                  <a:srgbClr val="FF0000"/>
                </a:solidFill>
              </a:rPr>
              <a:t>Time</a:t>
            </a:r>
            <a:r>
              <a:rPr lang="en-US" sz="4000" dirty="0"/>
              <a:t>: </a:t>
            </a:r>
            <a:r>
              <a:rPr lang="en-US" sz="4000" b="1" dirty="0"/>
              <a:t>7am to 8.30am</a:t>
            </a:r>
          </a:p>
          <a:p>
            <a:pPr marL="0" indent="0" algn="ctr">
              <a:buNone/>
            </a:pPr>
            <a:endParaRPr lang="en-US" sz="4000" dirty="0"/>
          </a:p>
          <a:p>
            <a:pPr marL="0" indent="0" algn="ctr">
              <a:buNone/>
            </a:pPr>
            <a:r>
              <a:rPr lang="en-US" sz="4000" u="sng" dirty="0">
                <a:solidFill>
                  <a:srgbClr val="FF0000"/>
                </a:solidFill>
              </a:rPr>
              <a:t>Where</a:t>
            </a:r>
            <a:r>
              <a:rPr lang="en-US" sz="4000" dirty="0"/>
              <a:t>: </a:t>
            </a:r>
            <a:r>
              <a:rPr lang="en-US" sz="4000" b="1" dirty="0"/>
              <a:t>Kingston Community Church</a:t>
            </a:r>
          </a:p>
          <a:p>
            <a:pPr marL="0" indent="0" algn="ctr">
              <a:buNone/>
            </a:pPr>
            <a:endParaRPr lang="en-US" sz="4000" dirty="0"/>
          </a:p>
          <a:p>
            <a:pPr marL="0" indent="0" algn="ctr">
              <a:buNone/>
            </a:pPr>
            <a:r>
              <a:rPr lang="en-US" sz="4000" dirty="0">
                <a:solidFill>
                  <a:srgbClr val="FF0000"/>
                </a:solidFill>
              </a:rPr>
              <a:t>Who: </a:t>
            </a:r>
            <a:r>
              <a:rPr lang="en-US" sz="4000" b="1" dirty="0"/>
              <a:t>Anyone who are interested in Community Outreach</a:t>
            </a:r>
          </a:p>
          <a:p>
            <a:pPr marL="0" indent="0" algn="ctr">
              <a:buNone/>
            </a:pPr>
            <a:endParaRPr lang="en-US" sz="4000" dirty="0"/>
          </a:p>
          <a:p>
            <a:pPr marL="0" indent="0" algn="ctr">
              <a:buNone/>
            </a:pPr>
            <a:r>
              <a:rPr lang="en-US" sz="4000" u="sng" dirty="0">
                <a:solidFill>
                  <a:srgbClr val="FF0000"/>
                </a:solidFill>
              </a:rPr>
              <a:t>Why</a:t>
            </a:r>
            <a:r>
              <a:rPr lang="en-US" sz="4000" dirty="0">
                <a:solidFill>
                  <a:srgbClr val="FF0000"/>
                </a:solidFill>
              </a:rPr>
              <a:t>: </a:t>
            </a:r>
            <a:r>
              <a:rPr lang="en-US" sz="4000" b="1" dirty="0"/>
              <a:t>New developments in Christian camping &amp; Community Outreach / </a:t>
            </a:r>
            <a:r>
              <a:rPr lang="en-US" sz="4000" b="1" dirty="0" err="1"/>
              <a:t>Te</a:t>
            </a:r>
            <a:r>
              <a:rPr lang="en-US" sz="4000" b="1" dirty="0"/>
              <a:t> Maru Limited</a:t>
            </a:r>
          </a:p>
          <a:p>
            <a:pPr marL="0" indent="0" algn="ctr">
              <a:buNone/>
            </a:pPr>
            <a:endParaRPr lang="en-US" sz="4000" dirty="0"/>
          </a:p>
          <a:p>
            <a:pPr marL="0" indent="0" algn="ctr">
              <a:buNone/>
            </a:pPr>
            <a:endParaRPr lang="en-US" sz="4000" dirty="0"/>
          </a:p>
        </p:txBody>
      </p:sp>
    </p:spTree>
    <p:extLst>
      <p:ext uri="{BB962C8B-B14F-4D97-AF65-F5344CB8AC3E}">
        <p14:creationId xmlns:p14="http://schemas.microsoft.com/office/powerpoint/2010/main" val="3938261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b="1" u="sng" dirty="0">
                <a:latin typeface="+mn-lt"/>
              </a:rPr>
              <a:t>Partnering for Community Outreach</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1828800" y="2880518"/>
            <a:ext cx="12496800" cy="4525963"/>
          </a:xfrm>
        </p:spPr>
        <p:txBody>
          <a:bodyPr>
            <a:noAutofit/>
          </a:bodyPr>
          <a:lstStyle/>
          <a:p>
            <a:pPr marL="0" indent="0" algn="ctr">
              <a:buNone/>
            </a:pPr>
            <a:r>
              <a:rPr lang="en-US" sz="4000" b="1" dirty="0">
                <a:latin typeface="Times New Roman" panose="02020603050405020304" pitchFamily="18" charset="0"/>
                <a:cs typeface="Times New Roman" panose="02020603050405020304" pitchFamily="18" charset="0"/>
              </a:rPr>
              <a:t>Local churches often have a vision for the lost in their community. However, we acknowledge that this can be hard work and that we can feel isolated and alone. In this workshop we will learn from like-minded churches how we can work together, especially with camps, to strengthen, deepen and potentially accelerate the church’s community outreach and help fulfil Christ’s mission</a:t>
            </a:r>
          </a:p>
        </p:txBody>
      </p:sp>
    </p:spTree>
    <p:extLst>
      <p:ext uri="{BB962C8B-B14F-4D97-AF65-F5344CB8AC3E}">
        <p14:creationId xmlns:p14="http://schemas.microsoft.com/office/powerpoint/2010/main" val="2863419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sz="4000" b="1" u="sng" dirty="0">
                <a:latin typeface="+mn-lt"/>
              </a:rPr>
              <a:t>Matthew 28:18-19 – the great commission</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2590800" y="3162300"/>
            <a:ext cx="12268200" cy="4038600"/>
          </a:xfrm>
        </p:spPr>
        <p:txBody>
          <a:bodyPr>
            <a:noAutofit/>
          </a:bodyPr>
          <a:lstStyle/>
          <a:p>
            <a:pPr marL="0" indent="0" algn="ctr">
              <a:buNone/>
            </a:pPr>
            <a:r>
              <a:rPr lang="en-NZ" sz="4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Then Jesus came to them and said. All authority in heaven and on earth has been given to me. Therefore, go and make disciples of all nations, baptizing them in the name of the Father and of the Son and of the Holy Spirit, and teaching them to obey everything I have commanded you. And surely, I am with you always, to the very end of the age.”</a:t>
            </a:r>
            <a:endParaRPr lang="en-NZ" sz="40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en-US" sz="4400" dirty="0"/>
          </a:p>
        </p:txBody>
      </p:sp>
    </p:spTree>
    <p:extLst>
      <p:ext uri="{BB962C8B-B14F-4D97-AF65-F5344CB8AC3E}">
        <p14:creationId xmlns:p14="http://schemas.microsoft.com/office/powerpoint/2010/main" val="1289458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endParaRPr lang="en-US" sz="4000" dirty="0">
              <a:latin typeface="+mn-lt"/>
            </a:endParaRP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2590800" y="3162300"/>
            <a:ext cx="12268200" cy="3733800"/>
          </a:xfrm>
        </p:spPr>
        <p:txBody>
          <a:bodyPr>
            <a:noAutofit/>
          </a:bodyPr>
          <a:lstStyle/>
          <a:p>
            <a:pPr marL="0" indent="0">
              <a:buNone/>
            </a:pPr>
            <a:r>
              <a:rPr lang="en-US" sz="4000" b="1" u="sng" dirty="0">
                <a:latin typeface="Times New Roman" panose="02020603050405020304" pitchFamily="18" charset="0"/>
                <a:cs typeface="Times New Roman" panose="02020603050405020304" pitchFamily="18" charset="0"/>
              </a:rPr>
              <a:t>Authority</a:t>
            </a:r>
            <a:r>
              <a:rPr lang="en-US" sz="4000" b="1" dirty="0">
                <a:latin typeface="Times New Roman" panose="02020603050405020304" pitchFamily="18" charset="0"/>
                <a:cs typeface="Times New Roman" panose="02020603050405020304" pitchFamily="18" charset="0"/>
              </a:rPr>
              <a:t> come from Jesus – we can have boldness and confidence</a:t>
            </a:r>
          </a:p>
          <a:p>
            <a:pPr marL="0" indent="0">
              <a:buNone/>
            </a:pPr>
            <a:r>
              <a:rPr lang="en-US" sz="4000" b="1" u="sng" dirty="0">
                <a:latin typeface="Times New Roman" panose="02020603050405020304" pitchFamily="18" charset="0"/>
                <a:cs typeface="Times New Roman" panose="02020603050405020304" pitchFamily="18" charset="0"/>
              </a:rPr>
              <a:t>Go</a:t>
            </a:r>
            <a:r>
              <a:rPr lang="en-US" sz="4000" b="1" dirty="0">
                <a:latin typeface="Times New Roman" panose="02020603050405020304" pitchFamily="18" charset="0"/>
                <a:cs typeface="Times New Roman" panose="02020603050405020304" pitchFamily="18" charset="0"/>
              </a:rPr>
              <a:t> out into the world. Travel where the lost reside</a:t>
            </a:r>
          </a:p>
          <a:p>
            <a:pPr marL="0" indent="0">
              <a:buNone/>
            </a:pPr>
            <a:r>
              <a:rPr lang="en-US" sz="4000" b="1" u="sng" dirty="0">
                <a:latin typeface="Times New Roman" panose="02020603050405020304" pitchFamily="18" charset="0"/>
                <a:cs typeface="Times New Roman" panose="02020603050405020304" pitchFamily="18" charset="0"/>
              </a:rPr>
              <a:t>Making disciples </a:t>
            </a:r>
            <a:r>
              <a:rPr lang="en-US" sz="4000" b="1" dirty="0">
                <a:latin typeface="Times New Roman" panose="02020603050405020304" pitchFamily="18" charset="0"/>
                <a:cs typeface="Times New Roman" panose="02020603050405020304" pitchFamily="18" charset="0"/>
              </a:rPr>
              <a:t>is an active process we all participate in. It is a hard, lengthy and sometimes messy process however we are in this together</a:t>
            </a:r>
          </a:p>
          <a:p>
            <a:pPr marL="0" indent="0">
              <a:buNone/>
            </a:pPr>
            <a:r>
              <a:rPr lang="en-US" sz="4000" b="1" u="sng" dirty="0">
                <a:latin typeface="Times New Roman" panose="02020603050405020304" pitchFamily="18" charset="0"/>
                <a:cs typeface="Times New Roman" panose="02020603050405020304" pitchFamily="18" charset="0"/>
              </a:rPr>
              <a:t>All nations </a:t>
            </a:r>
            <a:r>
              <a:rPr lang="en-US" sz="4000" b="1" dirty="0">
                <a:latin typeface="Times New Roman" panose="02020603050405020304" pitchFamily="18" charset="0"/>
                <a:cs typeface="Times New Roman" panose="02020603050405020304" pitchFamily="18" charset="0"/>
              </a:rPr>
              <a:t>(or all peoples) no matter their background. </a:t>
            </a:r>
          </a:p>
        </p:txBody>
      </p:sp>
    </p:spTree>
    <p:extLst>
      <p:ext uri="{BB962C8B-B14F-4D97-AF65-F5344CB8AC3E}">
        <p14:creationId xmlns:p14="http://schemas.microsoft.com/office/powerpoint/2010/main" val="1237646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1028700"/>
            <a:ext cx="8229600" cy="1143000"/>
          </a:xfrm>
        </p:spPr>
        <p:txBody>
          <a:bodyPr>
            <a:noAutofit/>
          </a:bodyPr>
          <a:lstStyle/>
          <a:p>
            <a:br>
              <a:rPr lang="en-US" b="1" u="sng" dirty="0"/>
            </a:br>
            <a:endParaRPr lang="en-US" dirty="0">
              <a:latin typeface="+mn-lt"/>
            </a:endParaRP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2133600" y="2880518"/>
            <a:ext cx="12268200" cy="4525963"/>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296909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1028700"/>
            <a:ext cx="8229600" cy="1143000"/>
          </a:xfrm>
        </p:spPr>
        <p:txBody>
          <a:bodyPr>
            <a:noAutofit/>
          </a:bodyPr>
          <a:lstStyle/>
          <a:p>
            <a:r>
              <a:rPr lang="en-US" b="1" u="sng" dirty="0"/>
              <a:t>The Church in the community</a:t>
            </a:r>
            <a:br>
              <a:rPr lang="en-US" b="1" u="sng" dirty="0"/>
            </a:br>
            <a:endParaRPr lang="en-US" dirty="0">
              <a:latin typeface="+mn-lt"/>
            </a:endParaRP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2133600" y="2880518"/>
            <a:ext cx="13106400" cy="5158582"/>
          </a:xfrm>
        </p:spPr>
        <p:txBody>
          <a:bodyPr>
            <a:normAutofit fontScale="70000" lnSpcReduction="20000"/>
          </a:bodyPr>
          <a:lstStyle/>
          <a:p>
            <a:pPr marL="0" indent="0" algn="ctr">
              <a:buNone/>
            </a:pPr>
            <a:endParaRPr lang="en-US" sz="4400" dirty="0"/>
          </a:p>
          <a:p>
            <a:pPr marL="0" indent="0" algn="ctr">
              <a:buNone/>
            </a:pPr>
            <a:r>
              <a:rPr lang="en-US" sz="5700" b="1" dirty="0">
                <a:latin typeface="Times New Roman" panose="02020603050405020304" pitchFamily="18" charset="0"/>
                <a:cs typeface="Times New Roman" panose="02020603050405020304" pitchFamily="18" charset="0"/>
              </a:rPr>
              <a:t>My friends, what good is it for one of you to say that you have faith if your actions do not prove it? Can that faith save you? Suppose there are brothers and sisters who need clothes and don’t have enough to eat. What good is there in your saying to them,” God bless you! Keep warm and eat well!” – if you don’t give them the necessities of life? So it is with faith: if it is alone and includes no actions, then it is dead . </a:t>
            </a:r>
          </a:p>
          <a:p>
            <a:pPr marL="0" indent="0" algn="ctr">
              <a:buNone/>
            </a:pPr>
            <a:r>
              <a:rPr lang="en-US" sz="5700" b="1" dirty="0">
                <a:latin typeface="Times New Roman" panose="02020603050405020304" pitchFamily="18" charset="0"/>
                <a:cs typeface="Times New Roman" panose="02020603050405020304" pitchFamily="18" charset="0"/>
              </a:rPr>
              <a:t>JAMES 2:14-17</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1285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1028700"/>
            <a:ext cx="8229600" cy="1143000"/>
          </a:xfrm>
        </p:spPr>
        <p:txBody>
          <a:bodyPr>
            <a:noAutofit/>
          </a:bodyPr>
          <a:lstStyle/>
          <a:p>
            <a:r>
              <a:rPr lang="en-US" b="1" u="sng" dirty="0"/>
              <a:t>The Church in the community</a:t>
            </a:r>
            <a:br>
              <a:rPr lang="en-US" b="1" u="sng" dirty="0"/>
            </a:br>
            <a:endParaRPr lang="en-US" dirty="0">
              <a:latin typeface="+mn-lt"/>
            </a:endParaRP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1524000" y="2019300"/>
            <a:ext cx="13792200" cy="6168659"/>
          </a:xfrm>
        </p:spPr>
        <p:txBody>
          <a:bodyPr>
            <a:normAutofit fontScale="77500" lnSpcReduction="20000"/>
          </a:bodyPr>
          <a:lstStyle/>
          <a:p>
            <a:pPr marL="0" indent="0" algn="ctr">
              <a:buNone/>
            </a:pPr>
            <a:endParaRPr lang="en-US" sz="4400" dirty="0"/>
          </a:p>
          <a:p>
            <a:pPr marL="0" indent="0" algn="ctr">
              <a:buNone/>
            </a:pPr>
            <a:r>
              <a:rPr lang="en-US" sz="4400" b="1" dirty="0">
                <a:latin typeface="Times New Roman" panose="02020603050405020304" pitchFamily="18" charset="0"/>
                <a:cs typeface="Times New Roman" panose="02020603050405020304" pitchFamily="18" charset="0"/>
              </a:rPr>
              <a:t>Love must be completely sincere. Hate what is evil, hold onto what is good. Love one another warmly as Christians, and be eager to show respect for one another. Work hard and do not be lazy. Serve the Lord with a heart full of devotion. Let your hope keep you joyful, be patient in your troubles, and pray at all times. Share your belongings with your needy fellow Christians, and open your home to strangers. Ask God to bless those who persecute you – yes, ask him to bless, not to curse. Be happy with those who are happy, weep with those who weep. Have the same concern for everyone. Do not be proud, but accept humble duties. Do  not think of yourselves as wise. </a:t>
            </a:r>
          </a:p>
          <a:p>
            <a:pPr marL="0" indent="0" algn="ctr">
              <a:buNone/>
            </a:pPr>
            <a:r>
              <a:rPr lang="en-US" sz="4400" b="1" dirty="0">
                <a:latin typeface="Times New Roman" panose="02020603050405020304" pitchFamily="18" charset="0"/>
                <a:cs typeface="Times New Roman" panose="02020603050405020304" pitchFamily="18" charset="0"/>
              </a:rPr>
              <a:t>ROMANS 12:9-16</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518740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1028700"/>
            <a:ext cx="8229600" cy="1143000"/>
          </a:xfrm>
        </p:spPr>
        <p:txBody>
          <a:bodyPr>
            <a:noAutofit/>
          </a:bodyPr>
          <a:lstStyle/>
          <a:p>
            <a:r>
              <a:rPr lang="en-US" b="1" u="sng" dirty="0"/>
              <a:t>The Church in the community</a:t>
            </a:r>
            <a:br>
              <a:rPr lang="en-US" b="1" u="sng" dirty="0"/>
            </a:br>
            <a:endParaRPr lang="en-US" dirty="0">
              <a:latin typeface="+mn-lt"/>
            </a:endParaRP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1219200" y="2324100"/>
            <a:ext cx="13792200" cy="5863859"/>
          </a:xfrm>
        </p:spPr>
        <p:txBody>
          <a:bodyPr>
            <a:normAutofit fontScale="85000" lnSpcReduction="10000"/>
          </a:bodyPr>
          <a:lstStyle/>
          <a:p>
            <a:pPr marL="0" indent="0" algn="ctr">
              <a:buNone/>
            </a:pPr>
            <a:r>
              <a:rPr lang="en-US" sz="4400" b="1" dirty="0">
                <a:latin typeface="Times New Roman" panose="02020603050405020304" pitchFamily="18" charset="0"/>
                <a:cs typeface="Times New Roman" panose="02020603050405020304" pitchFamily="18" charset="0"/>
              </a:rPr>
              <a:t>You are like salt for the whole human race. But if salt loses its saltiness, there is no way to make it salty again. It has become worthless, so it is thrown out and people trample on it. </a:t>
            </a:r>
          </a:p>
          <a:p>
            <a:pPr marL="0" indent="0" algn="ctr">
              <a:buNone/>
            </a:pPr>
            <a:endParaRPr lang="en-US" sz="4400" b="1" dirty="0">
              <a:latin typeface="Times New Roman" panose="02020603050405020304" pitchFamily="18" charset="0"/>
              <a:cs typeface="Times New Roman" panose="02020603050405020304" pitchFamily="18" charset="0"/>
            </a:endParaRPr>
          </a:p>
          <a:p>
            <a:pPr marL="0" indent="0" algn="ctr">
              <a:buNone/>
            </a:pPr>
            <a:r>
              <a:rPr lang="en-US" sz="4400" b="1" dirty="0">
                <a:latin typeface="Times New Roman" panose="02020603050405020304" pitchFamily="18" charset="0"/>
                <a:cs typeface="Times New Roman" panose="02020603050405020304" pitchFamily="18" charset="0"/>
              </a:rPr>
              <a:t>You are like a light for the whole world. A city built on a hill cannot be hid. No one lights a lamp and puts it under a bowl; instead it is put on the lampstand, where it gives light for everyone in the house. In the same way your light must shine before people, so that they will see the good things you do and praise your Father in heaven. </a:t>
            </a:r>
          </a:p>
          <a:p>
            <a:pPr marL="0" indent="0" algn="ctr">
              <a:buNone/>
            </a:pPr>
            <a:r>
              <a:rPr lang="en-US" sz="4400" b="1" dirty="0">
                <a:latin typeface="Times New Roman" panose="02020603050405020304" pitchFamily="18" charset="0"/>
                <a:cs typeface="Times New Roman" panose="02020603050405020304" pitchFamily="18" charset="0"/>
              </a:rPr>
              <a:t>MATTHEW 5:13-16</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99930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sz="4000" b="1" u="sng" dirty="0">
                <a:latin typeface="+mn-lt"/>
              </a:rPr>
              <a:t>Your Community</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4267200" y="2880518"/>
            <a:ext cx="8229600" cy="4525963"/>
          </a:xfrm>
        </p:spPr>
        <p:txBody>
          <a:bodyPr>
            <a:noAutofit/>
          </a:bodyPr>
          <a:lstStyle/>
          <a:p>
            <a:pPr marL="0" indent="0" algn="ctr">
              <a:buNone/>
            </a:pPr>
            <a:r>
              <a:rPr lang="en-US" sz="3600" b="1" dirty="0">
                <a:latin typeface="Times New Roman" panose="02020603050405020304" pitchFamily="18" charset="0"/>
                <a:cs typeface="Times New Roman" panose="02020603050405020304" pitchFamily="18" charset="0"/>
              </a:rPr>
              <a:t>Loneliness</a:t>
            </a:r>
          </a:p>
          <a:p>
            <a:pPr marL="0" indent="0" algn="ctr">
              <a:buNone/>
            </a:pPr>
            <a:r>
              <a:rPr lang="en-US" sz="3600" b="1" dirty="0">
                <a:latin typeface="Times New Roman" panose="02020603050405020304" pitchFamily="18" charset="0"/>
                <a:cs typeface="Times New Roman" panose="02020603050405020304" pitchFamily="18" charset="0"/>
              </a:rPr>
              <a:t>Financial struggles</a:t>
            </a:r>
          </a:p>
          <a:p>
            <a:pPr marL="0" indent="0" algn="ctr">
              <a:buNone/>
            </a:pPr>
            <a:r>
              <a:rPr lang="en-US" sz="3600" b="1" dirty="0">
                <a:latin typeface="Times New Roman" panose="02020603050405020304" pitchFamily="18" charset="0"/>
                <a:cs typeface="Times New Roman" panose="02020603050405020304" pitchFamily="18" charset="0"/>
              </a:rPr>
              <a:t>Exhaustion and tiredness</a:t>
            </a:r>
          </a:p>
          <a:p>
            <a:pPr marL="0" indent="0" algn="ctr">
              <a:buNone/>
            </a:pPr>
            <a:r>
              <a:rPr lang="en-US" sz="3600" b="1" dirty="0">
                <a:latin typeface="Times New Roman" panose="02020603050405020304" pitchFamily="18" charset="0"/>
                <a:cs typeface="Times New Roman" panose="02020603050405020304" pitchFamily="18" charset="0"/>
              </a:rPr>
              <a:t>Difficulty is raising families</a:t>
            </a:r>
          </a:p>
          <a:p>
            <a:pPr marL="0" indent="0" algn="ctr">
              <a:buNone/>
            </a:pPr>
            <a:r>
              <a:rPr lang="en-US" sz="3600" b="1" dirty="0">
                <a:latin typeface="Times New Roman" panose="02020603050405020304" pitchFamily="18" charset="0"/>
                <a:cs typeface="Times New Roman" panose="02020603050405020304" pitchFamily="18" charset="0"/>
              </a:rPr>
              <a:t>A struggling with identity</a:t>
            </a:r>
          </a:p>
        </p:txBody>
      </p:sp>
    </p:spTree>
    <p:extLst>
      <p:ext uri="{BB962C8B-B14F-4D97-AF65-F5344CB8AC3E}">
        <p14:creationId xmlns:p14="http://schemas.microsoft.com/office/powerpoint/2010/main" val="9241773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c064e63-ed66-4316-b8c8-acf766df3c2d" xsi:nil="true"/>
    <lcf76f155ced4ddcb4097134ff3c332f xmlns="5b787112-a2df-47e2-b6fa-961b82131c33">
      <Terms xmlns="http://schemas.microsoft.com/office/infopath/2007/PartnerControls"/>
    </lcf76f155ced4ddcb4097134ff3c332f>
    <Notes0 xmlns="5b787112-a2df-47e2-b6fa-961b82131c33" xsi:nil="true"/>
    <Image xmlns="5b787112-a2df-47e2-b6fa-961b82131c3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2AB0FA8A458E54EB3C916384274EFE7" ma:contentTypeVersion="20" ma:contentTypeDescription="Create a new document." ma:contentTypeScope="" ma:versionID="669b3195ccf9479d42f1e6c6f2a610c6">
  <xsd:schema xmlns:xsd="http://www.w3.org/2001/XMLSchema" xmlns:xs="http://www.w3.org/2001/XMLSchema" xmlns:p="http://schemas.microsoft.com/office/2006/metadata/properties" xmlns:ns2="5b787112-a2df-47e2-b6fa-961b82131c33" xmlns:ns3="dc064e63-ed66-4316-b8c8-acf766df3c2d" targetNamespace="http://schemas.microsoft.com/office/2006/metadata/properties" ma:root="true" ma:fieldsID="fa90f2cc5728f56b7e8dba4f5012e4b4" ns2:_="" ns3:_="">
    <xsd:import namespace="5b787112-a2df-47e2-b6fa-961b82131c33"/>
    <xsd:import namespace="dc064e63-ed66-4316-b8c8-acf766df3c2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element ref="ns2:Notes0"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Imag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787112-a2df-47e2-b6fa-961b82131c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Notes0" ma:index="18" nillable="true" ma:displayName="Notes" ma:format="Dropdown" ma:internalName="Notes0">
      <xsd:simpleType>
        <xsd:restriction base="dms:Text">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c1c7281c-57cf-4909-afe4-4e42d36229c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Image" ma:index="26" nillable="true" ma:displayName="Image" ma:format="Thumbnail" ma:internalName="Image">
      <xsd:simpleType>
        <xsd:restriction base="dms:Unknown"/>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c064e63-ed66-4316-b8c8-acf766df3c2d"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bcfea1b2-40eb-4b02-9e7b-d6e24a5cbe10}" ma:internalName="TaxCatchAll" ma:showField="CatchAllData" ma:web="dc064e63-ed66-4316-b8c8-acf766df3c2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ADEFC5-27F7-4890-A3EF-5FFB189CB0C6}">
  <ds:schemaRefs>
    <ds:schemaRef ds:uri="http://schemas.microsoft.com/office/2006/metadata/properties"/>
    <ds:schemaRef ds:uri="http://schemas.microsoft.com/office/infopath/2007/PartnerControls"/>
    <ds:schemaRef ds:uri="dc064e63-ed66-4316-b8c8-acf766df3c2d"/>
    <ds:schemaRef ds:uri="5b787112-a2df-47e2-b6fa-961b82131c33"/>
  </ds:schemaRefs>
</ds:datastoreItem>
</file>

<file path=customXml/itemProps2.xml><?xml version="1.0" encoding="utf-8"?>
<ds:datastoreItem xmlns:ds="http://schemas.openxmlformats.org/officeDocument/2006/customXml" ds:itemID="{EDC40C45-50FA-4EB0-9E33-E9795DD11030}">
  <ds:schemaRefs>
    <ds:schemaRef ds:uri="http://schemas.microsoft.com/sharepoint/v3/contenttype/forms"/>
  </ds:schemaRefs>
</ds:datastoreItem>
</file>

<file path=customXml/itemProps3.xml><?xml version="1.0" encoding="utf-8"?>
<ds:datastoreItem xmlns:ds="http://schemas.openxmlformats.org/officeDocument/2006/customXml" ds:itemID="{6721C274-F89D-4AB3-AAD2-44D50252B9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787112-a2df-47e2-b6fa-961b82131c33"/>
    <ds:schemaRef ds:uri="dc064e63-ed66-4316-b8c8-acf766df3c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603</TotalTime>
  <Words>1253</Words>
  <Application>Microsoft Macintosh PowerPoint</Application>
  <PresentationFormat>Custom</PresentationFormat>
  <Paragraphs>105</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Calibri</vt:lpstr>
      <vt:lpstr>Aptos</vt:lpstr>
      <vt:lpstr>Source Sans Pro</vt:lpstr>
      <vt:lpstr>Arial</vt:lpstr>
      <vt:lpstr>Times New Roman</vt:lpstr>
      <vt:lpstr>Office Theme</vt:lpstr>
      <vt:lpstr>Partnering for Community Outreach</vt:lpstr>
      <vt:lpstr>Partnering for Community Outreach</vt:lpstr>
      <vt:lpstr>Matthew 28:18-19 – the great commission</vt:lpstr>
      <vt:lpstr>PowerPoint Presentation</vt:lpstr>
      <vt:lpstr> </vt:lpstr>
      <vt:lpstr>The Church in the community </vt:lpstr>
      <vt:lpstr>The Church in the community </vt:lpstr>
      <vt:lpstr>The Church in the community </vt:lpstr>
      <vt:lpstr>Your Community</vt:lpstr>
      <vt:lpstr>Christian Camping within the Movement</vt:lpstr>
      <vt:lpstr>Christian Camping – The Past</vt:lpstr>
      <vt:lpstr>Christian Camping – The Current</vt:lpstr>
      <vt:lpstr>Mission Drift (P Greer/C Horst)</vt:lpstr>
      <vt:lpstr>The Future – Church Centric Camping</vt:lpstr>
      <vt:lpstr>Stories of encouragement</vt:lpstr>
      <vt:lpstr>Christian Camping – here to support you</vt:lpstr>
      <vt:lpstr>Why Camps can support your Community Visions</vt:lpstr>
      <vt:lpstr>Closing Notes</vt:lpstr>
      <vt:lpstr>You are invited to a free breakfast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Regional Summit Slides</dc:title>
  <cp:lastModifiedBy>Richard Davis</cp:lastModifiedBy>
  <cp:revision>14</cp:revision>
  <dcterms:created xsi:type="dcterms:W3CDTF">2006-08-16T00:00:00Z</dcterms:created>
  <dcterms:modified xsi:type="dcterms:W3CDTF">2024-05-21T04:35:57Z</dcterms:modified>
  <dc:identifier>DAF8tnlm11A</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0x010100B2AB0FA8A458E54EB3C916384274EFE7</vt:lpwstr>
  </property>
</Properties>
</file>